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" charset="1" panose="000005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embeddings/oleObject4.bin" Type="http://schemas.openxmlformats.org/officeDocument/2006/relationships/oleObject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64161" y="0"/>
            <a:ext cx="10287000" cy="102870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74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0"/>
            <a:ext cx="1163823" cy="10287000"/>
            <a:chOff x="0" y="0"/>
            <a:chExt cx="30652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65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6521">
                  <a:moveTo>
                    <a:pt x="0" y="0"/>
                  </a:moveTo>
                  <a:lnTo>
                    <a:pt x="306521" y="0"/>
                  </a:lnTo>
                  <a:lnTo>
                    <a:pt x="3065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652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905128" y="1028700"/>
            <a:ext cx="13602645" cy="8229600"/>
          </a:xfrm>
          <a:custGeom>
            <a:avLst/>
            <a:gdLst/>
            <a:ahLst/>
            <a:cxnLst/>
            <a:rect r="r" b="b" t="t" l="l"/>
            <a:pathLst>
              <a:path h="8229600" w="13602645">
                <a:moveTo>
                  <a:pt x="0" y="0"/>
                </a:moveTo>
                <a:lnTo>
                  <a:pt x="13602645" y="0"/>
                </a:lnTo>
                <a:lnTo>
                  <a:pt x="136026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3361" y="1542319"/>
            <a:ext cx="8115300" cy="223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7"/>
              </a:lnSpc>
            </a:pPr>
            <a:r>
              <a:rPr lang="en-US" sz="7268" spc="-26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SOCAL HOUSE PRICE ESTIMATOR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361" y="4151561"/>
            <a:ext cx="7739961" cy="99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1"/>
              </a:lnSpc>
            </a:pPr>
            <a:r>
              <a:rPr lang="en-US" sz="3222" spc="-11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HYBRID MACHINE LEARNING MODEL  TABULAR DATA +  IMAGES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245" y="6813624"/>
            <a:ext cx="3061841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Javier García Esteve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909371" y="5216592"/>
            <a:ext cx="6493878" cy="64938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815" y="14815"/>
              <a:ext cx="783171" cy="783171"/>
            </a:xfrm>
            <a:custGeom>
              <a:avLst/>
              <a:gdLst/>
              <a:ahLst/>
              <a:cxnLst/>
              <a:rect r="r" b="b" t="t" l="l"/>
              <a:pathLst>
                <a:path h="783171" w="783171">
                  <a:moveTo>
                    <a:pt x="416875" y="10475"/>
                  </a:moveTo>
                  <a:lnTo>
                    <a:pt x="772695" y="366295"/>
                  </a:lnTo>
                  <a:cubicBezTo>
                    <a:pt x="786662" y="380262"/>
                    <a:pt x="786662" y="402908"/>
                    <a:pt x="772695" y="416875"/>
                  </a:cubicBezTo>
                  <a:lnTo>
                    <a:pt x="416875" y="772695"/>
                  </a:lnTo>
                  <a:cubicBezTo>
                    <a:pt x="402908" y="786662"/>
                    <a:pt x="380262" y="786662"/>
                    <a:pt x="366295" y="772695"/>
                  </a:cubicBezTo>
                  <a:lnTo>
                    <a:pt x="10475" y="416875"/>
                  </a:lnTo>
                  <a:cubicBezTo>
                    <a:pt x="-3492" y="402908"/>
                    <a:pt x="-3492" y="380262"/>
                    <a:pt x="10475" y="366295"/>
                  </a:cubicBezTo>
                  <a:lnTo>
                    <a:pt x="366295" y="10475"/>
                  </a:lnTo>
                  <a:cubicBezTo>
                    <a:pt x="380262" y="-3492"/>
                    <a:pt x="402908" y="-3492"/>
                    <a:pt x="416875" y="104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69236" y="2884754"/>
            <a:ext cx="10118764" cy="6460596"/>
            <a:chOff x="0" y="0"/>
            <a:chExt cx="2152203" cy="1374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2204" cy="1374132"/>
            </a:xfrm>
            <a:custGeom>
              <a:avLst/>
              <a:gdLst/>
              <a:ahLst/>
              <a:cxnLst/>
              <a:rect r="r" b="b" t="t" l="l"/>
              <a:pathLst>
                <a:path h="1374132" w="2152204">
                  <a:moveTo>
                    <a:pt x="22953" y="0"/>
                  </a:moveTo>
                  <a:lnTo>
                    <a:pt x="2129250" y="0"/>
                  </a:lnTo>
                  <a:cubicBezTo>
                    <a:pt x="2135338" y="0"/>
                    <a:pt x="2141176" y="2418"/>
                    <a:pt x="2145481" y="6723"/>
                  </a:cubicBezTo>
                  <a:cubicBezTo>
                    <a:pt x="2149785" y="11027"/>
                    <a:pt x="2152204" y="16866"/>
                    <a:pt x="2152204" y="22953"/>
                  </a:cubicBezTo>
                  <a:lnTo>
                    <a:pt x="2152204" y="1351179"/>
                  </a:lnTo>
                  <a:cubicBezTo>
                    <a:pt x="2152204" y="1357266"/>
                    <a:pt x="2149785" y="1363105"/>
                    <a:pt x="2145481" y="1367409"/>
                  </a:cubicBezTo>
                  <a:cubicBezTo>
                    <a:pt x="2141176" y="1371714"/>
                    <a:pt x="2135338" y="1374132"/>
                    <a:pt x="2129250" y="1374132"/>
                  </a:cubicBezTo>
                  <a:lnTo>
                    <a:pt x="22953" y="1374132"/>
                  </a:lnTo>
                  <a:cubicBezTo>
                    <a:pt x="16866" y="1374132"/>
                    <a:pt x="11027" y="1371714"/>
                    <a:pt x="6723" y="1367409"/>
                  </a:cubicBezTo>
                  <a:cubicBezTo>
                    <a:pt x="2418" y="1363105"/>
                    <a:pt x="0" y="1357266"/>
                    <a:pt x="0" y="1351179"/>
                  </a:cubicBezTo>
                  <a:lnTo>
                    <a:pt x="0" y="22953"/>
                  </a:lnTo>
                  <a:cubicBezTo>
                    <a:pt x="0" y="16866"/>
                    <a:pt x="2418" y="11027"/>
                    <a:pt x="6723" y="6723"/>
                  </a:cubicBezTo>
                  <a:cubicBezTo>
                    <a:pt x="11027" y="2418"/>
                    <a:pt x="16866" y="0"/>
                    <a:pt x="22953" y="0"/>
                  </a:cubicBezTo>
                  <a:close/>
                </a:path>
              </a:pathLst>
            </a:custGeom>
            <a:solidFill>
              <a:srgbClr val="3434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52203" cy="1412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2884754"/>
            <a:ext cx="9144000" cy="6460596"/>
            <a:chOff x="0" y="0"/>
            <a:chExt cx="2408296" cy="17015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8296" cy="1701556"/>
            </a:xfrm>
            <a:custGeom>
              <a:avLst/>
              <a:gdLst/>
              <a:ahLst/>
              <a:cxnLst/>
              <a:rect r="r" b="b" t="t" l="l"/>
              <a:pathLst>
                <a:path h="1701556" w="2408296">
                  <a:moveTo>
                    <a:pt x="25400" y="0"/>
                  </a:moveTo>
                  <a:lnTo>
                    <a:pt x="2382896" y="0"/>
                  </a:lnTo>
                  <a:cubicBezTo>
                    <a:pt x="2396924" y="0"/>
                    <a:pt x="2408296" y="11372"/>
                    <a:pt x="2408296" y="25400"/>
                  </a:cubicBezTo>
                  <a:lnTo>
                    <a:pt x="2408296" y="1676156"/>
                  </a:lnTo>
                  <a:cubicBezTo>
                    <a:pt x="2408296" y="1690184"/>
                    <a:pt x="2396924" y="1701556"/>
                    <a:pt x="2382896" y="1701556"/>
                  </a:cubicBezTo>
                  <a:lnTo>
                    <a:pt x="25400" y="1701556"/>
                  </a:lnTo>
                  <a:cubicBezTo>
                    <a:pt x="18664" y="1701556"/>
                    <a:pt x="12203" y="1698880"/>
                    <a:pt x="7439" y="1694117"/>
                  </a:cubicBezTo>
                  <a:cubicBezTo>
                    <a:pt x="2676" y="1689353"/>
                    <a:pt x="0" y="1682893"/>
                    <a:pt x="0" y="1676156"/>
                  </a:cubicBezTo>
                  <a:lnTo>
                    <a:pt x="0" y="25400"/>
                  </a:lnTo>
                  <a:cubicBezTo>
                    <a:pt x="0" y="11372"/>
                    <a:pt x="11372" y="0"/>
                    <a:pt x="25400" y="0"/>
                  </a:cubicBezTo>
                  <a:close/>
                </a:path>
              </a:pathLst>
            </a:custGeom>
            <a:solidFill>
              <a:srgbClr val="34343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408296" cy="1739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908427" y="6115052"/>
            <a:ext cx="5275019" cy="52750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238" y="18238"/>
              <a:ext cx="776325" cy="776325"/>
            </a:xfrm>
            <a:custGeom>
              <a:avLst/>
              <a:gdLst/>
              <a:ahLst/>
              <a:cxnLst/>
              <a:rect r="r" b="b" t="t" l="l"/>
              <a:pathLst>
                <a:path h="776325" w="776325">
                  <a:moveTo>
                    <a:pt x="419296" y="12896"/>
                  </a:moveTo>
                  <a:lnTo>
                    <a:pt x="763428" y="357028"/>
                  </a:lnTo>
                  <a:cubicBezTo>
                    <a:pt x="780623" y="374223"/>
                    <a:pt x="780623" y="402101"/>
                    <a:pt x="763428" y="419296"/>
                  </a:cubicBezTo>
                  <a:lnTo>
                    <a:pt x="419296" y="763428"/>
                  </a:lnTo>
                  <a:cubicBezTo>
                    <a:pt x="402101" y="780623"/>
                    <a:pt x="374223" y="780623"/>
                    <a:pt x="357028" y="763428"/>
                  </a:cubicBezTo>
                  <a:lnTo>
                    <a:pt x="12896" y="419296"/>
                  </a:lnTo>
                  <a:cubicBezTo>
                    <a:pt x="-4299" y="402101"/>
                    <a:pt x="-4299" y="374223"/>
                    <a:pt x="12896" y="357028"/>
                  </a:cubicBezTo>
                  <a:lnTo>
                    <a:pt x="357028" y="12896"/>
                  </a:lnTo>
                  <a:cubicBezTo>
                    <a:pt x="374223" y="-4299"/>
                    <a:pt x="402101" y="-4299"/>
                    <a:pt x="419296" y="128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805356" y="861558"/>
            <a:ext cx="7819550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616071" y="-3513501"/>
            <a:ext cx="5967004" cy="596700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6123" y="16123"/>
              <a:ext cx="780555" cy="780555"/>
            </a:xfrm>
            <a:custGeom>
              <a:avLst/>
              <a:gdLst/>
              <a:ahLst/>
              <a:cxnLst/>
              <a:rect r="r" b="b" t="t" l="l"/>
              <a:pathLst>
                <a:path h="780555" w="780555">
                  <a:moveTo>
                    <a:pt x="417800" y="11400"/>
                  </a:moveTo>
                  <a:lnTo>
                    <a:pt x="769154" y="362754"/>
                  </a:lnTo>
                  <a:cubicBezTo>
                    <a:pt x="784354" y="377954"/>
                    <a:pt x="784354" y="402600"/>
                    <a:pt x="769154" y="417800"/>
                  </a:cubicBezTo>
                  <a:lnTo>
                    <a:pt x="417800" y="769154"/>
                  </a:lnTo>
                  <a:cubicBezTo>
                    <a:pt x="402600" y="784354"/>
                    <a:pt x="377954" y="784354"/>
                    <a:pt x="362754" y="769154"/>
                  </a:cubicBezTo>
                  <a:lnTo>
                    <a:pt x="11400" y="417800"/>
                  </a:lnTo>
                  <a:cubicBezTo>
                    <a:pt x="-3800" y="402600"/>
                    <a:pt x="-3800" y="377954"/>
                    <a:pt x="11400" y="362754"/>
                  </a:cubicBezTo>
                  <a:lnTo>
                    <a:pt x="362754" y="11400"/>
                  </a:lnTo>
                  <a:cubicBezTo>
                    <a:pt x="377954" y="-3800"/>
                    <a:pt x="402600" y="-3800"/>
                    <a:pt x="417800" y="11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3543767">
            <a:off x="1357959" y="-1762260"/>
            <a:ext cx="3344801" cy="33448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8762" y="28762"/>
              <a:ext cx="755275" cy="755275"/>
            </a:xfrm>
            <a:custGeom>
              <a:avLst/>
              <a:gdLst/>
              <a:ahLst/>
              <a:cxnLst/>
              <a:rect r="r" b="b" t="t" l="l"/>
              <a:pathLst>
                <a:path h="755275" w="755275">
                  <a:moveTo>
                    <a:pt x="426738" y="20338"/>
                  </a:moveTo>
                  <a:lnTo>
                    <a:pt x="734938" y="328538"/>
                  </a:lnTo>
                  <a:cubicBezTo>
                    <a:pt x="762055" y="355655"/>
                    <a:pt x="762055" y="399621"/>
                    <a:pt x="734938" y="426738"/>
                  </a:cubicBezTo>
                  <a:lnTo>
                    <a:pt x="426738" y="734938"/>
                  </a:lnTo>
                  <a:cubicBezTo>
                    <a:pt x="399621" y="762055"/>
                    <a:pt x="355655" y="762055"/>
                    <a:pt x="328538" y="734938"/>
                  </a:cubicBezTo>
                  <a:lnTo>
                    <a:pt x="20338" y="426738"/>
                  </a:lnTo>
                  <a:cubicBezTo>
                    <a:pt x="-6779" y="399621"/>
                    <a:pt x="-6779" y="355655"/>
                    <a:pt x="20338" y="328538"/>
                  </a:cubicBezTo>
                  <a:lnTo>
                    <a:pt x="328538" y="20338"/>
                  </a:lnTo>
                  <a:cubicBezTo>
                    <a:pt x="355655" y="-6779"/>
                    <a:pt x="399621" y="-6779"/>
                    <a:pt x="426738" y="2033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576286" y="3009934"/>
            <a:ext cx="7576834" cy="6210235"/>
          </a:xfrm>
          <a:custGeom>
            <a:avLst/>
            <a:gdLst/>
            <a:ahLst/>
            <a:cxnLst/>
            <a:rect r="r" b="b" t="t" l="l"/>
            <a:pathLst>
              <a:path h="6210235" w="7576834">
                <a:moveTo>
                  <a:pt x="0" y="0"/>
                </a:moveTo>
                <a:lnTo>
                  <a:pt x="7576834" y="0"/>
                </a:lnTo>
                <a:lnTo>
                  <a:pt x="7576834" y="6210235"/>
                </a:lnTo>
                <a:lnTo>
                  <a:pt x="0" y="6210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10" r="0" b="-730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66717" y="3635193"/>
            <a:ext cx="7477279" cy="417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995" spc="-1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“To make this accessible, I built a  Streamlit app where the user inputs the property details and optionally uploads an image.</a:t>
            </a:r>
          </a:p>
          <a:p>
            <a:pPr algn="ctr">
              <a:lnSpc>
                <a:spcPts val="3654"/>
              </a:lnSpc>
            </a:pPr>
            <a:r>
              <a:rPr lang="en-US" sz="2995" spc="-1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If an image is provided you can choose to either run the hybrid model or just the tabular one. If you don’t provide an image, just the tabular-only model runs.”</a:t>
            </a:r>
          </a:p>
          <a:p>
            <a:pPr algn="ctr">
              <a:lnSpc>
                <a:spcPts val="3654"/>
              </a:lnSpc>
            </a:pPr>
          </a:p>
          <a:p>
            <a:pPr algn="ctr">
              <a:lnSpc>
                <a:spcPts val="365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909371" y="5216592"/>
            <a:ext cx="6493878" cy="64938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815" y="14815"/>
              <a:ext cx="783171" cy="783171"/>
            </a:xfrm>
            <a:custGeom>
              <a:avLst/>
              <a:gdLst/>
              <a:ahLst/>
              <a:cxnLst/>
              <a:rect r="r" b="b" t="t" l="l"/>
              <a:pathLst>
                <a:path h="783171" w="783171">
                  <a:moveTo>
                    <a:pt x="416875" y="10475"/>
                  </a:moveTo>
                  <a:lnTo>
                    <a:pt x="772695" y="366295"/>
                  </a:lnTo>
                  <a:cubicBezTo>
                    <a:pt x="786662" y="380262"/>
                    <a:pt x="786662" y="402908"/>
                    <a:pt x="772695" y="416875"/>
                  </a:cubicBezTo>
                  <a:lnTo>
                    <a:pt x="416875" y="772695"/>
                  </a:lnTo>
                  <a:cubicBezTo>
                    <a:pt x="402908" y="786662"/>
                    <a:pt x="380262" y="786662"/>
                    <a:pt x="366295" y="772695"/>
                  </a:cubicBezTo>
                  <a:lnTo>
                    <a:pt x="10475" y="416875"/>
                  </a:lnTo>
                  <a:cubicBezTo>
                    <a:pt x="-3492" y="402908"/>
                    <a:pt x="-3492" y="380262"/>
                    <a:pt x="10475" y="366295"/>
                  </a:cubicBezTo>
                  <a:lnTo>
                    <a:pt x="366295" y="10475"/>
                  </a:lnTo>
                  <a:cubicBezTo>
                    <a:pt x="380262" y="-3492"/>
                    <a:pt x="402908" y="-3492"/>
                    <a:pt x="416875" y="104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60605" y="3328738"/>
            <a:ext cx="4638710" cy="6327668"/>
            <a:chOff x="0" y="0"/>
            <a:chExt cx="986627" cy="13458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6627" cy="1345859"/>
            </a:xfrm>
            <a:custGeom>
              <a:avLst/>
              <a:gdLst/>
              <a:ahLst/>
              <a:cxnLst/>
              <a:rect r="r" b="b" t="t" l="l"/>
              <a:pathLst>
                <a:path h="1345859" w="986627">
                  <a:moveTo>
                    <a:pt x="50069" y="0"/>
                  </a:moveTo>
                  <a:lnTo>
                    <a:pt x="936558" y="0"/>
                  </a:lnTo>
                  <a:cubicBezTo>
                    <a:pt x="949837" y="0"/>
                    <a:pt x="962572" y="5275"/>
                    <a:pt x="971962" y="14665"/>
                  </a:cubicBezTo>
                  <a:cubicBezTo>
                    <a:pt x="981352" y="24055"/>
                    <a:pt x="986627" y="36790"/>
                    <a:pt x="986627" y="50069"/>
                  </a:cubicBezTo>
                  <a:lnTo>
                    <a:pt x="986627" y="1295790"/>
                  </a:lnTo>
                  <a:cubicBezTo>
                    <a:pt x="986627" y="1309069"/>
                    <a:pt x="981352" y="1321804"/>
                    <a:pt x="971962" y="1331194"/>
                  </a:cubicBezTo>
                  <a:cubicBezTo>
                    <a:pt x="962572" y="1340584"/>
                    <a:pt x="949837" y="1345859"/>
                    <a:pt x="936558" y="1345859"/>
                  </a:cubicBezTo>
                  <a:lnTo>
                    <a:pt x="50069" y="1345859"/>
                  </a:lnTo>
                  <a:cubicBezTo>
                    <a:pt x="36790" y="1345859"/>
                    <a:pt x="24055" y="1340584"/>
                    <a:pt x="14665" y="1331194"/>
                  </a:cubicBezTo>
                  <a:cubicBezTo>
                    <a:pt x="5275" y="1321804"/>
                    <a:pt x="0" y="1309069"/>
                    <a:pt x="0" y="1295790"/>
                  </a:cubicBezTo>
                  <a:lnTo>
                    <a:pt x="0" y="50069"/>
                  </a:lnTo>
                  <a:cubicBezTo>
                    <a:pt x="0" y="36790"/>
                    <a:pt x="5275" y="24055"/>
                    <a:pt x="14665" y="14665"/>
                  </a:cubicBezTo>
                  <a:cubicBezTo>
                    <a:pt x="24055" y="5275"/>
                    <a:pt x="36790" y="0"/>
                    <a:pt x="50069" y="0"/>
                  </a:cubicBezTo>
                  <a:close/>
                </a:path>
              </a:pathLst>
            </a:custGeom>
            <a:solidFill>
              <a:srgbClr val="34343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86627" cy="1383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25930" y="3328738"/>
            <a:ext cx="5025855" cy="6327668"/>
            <a:chOff x="0" y="0"/>
            <a:chExt cx="1323682" cy="16665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3682" cy="1666546"/>
            </a:xfrm>
            <a:custGeom>
              <a:avLst/>
              <a:gdLst/>
              <a:ahLst/>
              <a:cxnLst/>
              <a:rect r="r" b="b" t="t" l="l"/>
              <a:pathLst>
                <a:path h="1666546" w="1323682">
                  <a:moveTo>
                    <a:pt x="46213" y="0"/>
                  </a:moveTo>
                  <a:lnTo>
                    <a:pt x="1277469" y="0"/>
                  </a:lnTo>
                  <a:cubicBezTo>
                    <a:pt x="1302992" y="0"/>
                    <a:pt x="1323682" y="20690"/>
                    <a:pt x="1323682" y="46213"/>
                  </a:cubicBezTo>
                  <a:lnTo>
                    <a:pt x="1323682" y="1620334"/>
                  </a:lnTo>
                  <a:cubicBezTo>
                    <a:pt x="1323682" y="1645856"/>
                    <a:pt x="1302992" y="1666546"/>
                    <a:pt x="1277469" y="1666546"/>
                  </a:cubicBezTo>
                  <a:lnTo>
                    <a:pt x="46213" y="1666546"/>
                  </a:lnTo>
                  <a:cubicBezTo>
                    <a:pt x="20690" y="1666546"/>
                    <a:pt x="0" y="1645856"/>
                    <a:pt x="0" y="1620334"/>
                  </a:cubicBezTo>
                  <a:lnTo>
                    <a:pt x="0" y="46213"/>
                  </a:lnTo>
                  <a:cubicBezTo>
                    <a:pt x="0" y="20690"/>
                    <a:pt x="20690" y="0"/>
                    <a:pt x="46213" y="0"/>
                  </a:cubicBezTo>
                  <a:close/>
                </a:path>
              </a:pathLst>
            </a:custGeom>
            <a:solidFill>
              <a:srgbClr val="34343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3682" cy="1704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4908427" y="6115052"/>
            <a:ext cx="5275019" cy="52750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238" y="18238"/>
              <a:ext cx="776325" cy="776325"/>
            </a:xfrm>
            <a:custGeom>
              <a:avLst/>
              <a:gdLst/>
              <a:ahLst/>
              <a:cxnLst/>
              <a:rect r="r" b="b" t="t" l="l"/>
              <a:pathLst>
                <a:path h="776325" w="776325">
                  <a:moveTo>
                    <a:pt x="419296" y="12896"/>
                  </a:moveTo>
                  <a:lnTo>
                    <a:pt x="763428" y="357028"/>
                  </a:lnTo>
                  <a:cubicBezTo>
                    <a:pt x="780623" y="374223"/>
                    <a:pt x="780623" y="402101"/>
                    <a:pt x="763428" y="419296"/>
                  </a:cubicBezTo>
                  <a:lnTo>
                    <a:pt x="419296" y="763428"/>
                  </a:lnTo>
                  <a:cubicBezTo>
                    <a:pt x="402101" y="780623"/>
                    <a:pt x="374223" y="780623"/>
                    <a:pt x="357028" y="763428"/>
                  </a:cubicBezTo>
                  <a:lnTo>
                    <a:pt x="12896" y="419296"/>
                  </a:lnTo>
                  <a:cubicBezTo>
                    <a:pt x="-4299" y="402101"/>
                    <a:pt x="-4299" y="374223"/>
                    <a:pt x="12896" y="357028"/>
                  </a:cubicBezTo>
                  <a:lnTo>
                    <a:pt x="357028" y="12896"/>
                  </a:lnTo>
                  <a:cubicBezTo>
                    <a:pt x="374223" y="-4299"/>
                    <a:pt x="402101" y="-4299"/>
                    <a:pt x="419296" y="1289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355146" y="3831055"/>
            <a:ext cx="1641404" cy="1641404"/>
          </a:xfrm>
          <a:custGeom>
            <a:avLst/>
            <a:gdLst/>
            <a:ahLst/>
            <a:cxnLst/>
            <a:rect r="r" b="b" t="t" l="l"/>
            <a:pathLst>
              <a:path h="1641404" w="1641404">
                <a:moveTo>
                  <a:pt x="0" y="0"/>
                </a:moveTo>
                <a:lnTo>
                  <a:pt x="1641404" y="0"/>
                </a:lnTo>
                <a:lnTo>
                  <a:pt x="1641404" y="1641404"/>
                </a:lnTo>
                <a:lnTo>
                  <a:pt x="0" y="164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219101" y="799493"/>
            <a:ext cx="7819550" cy="215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 &amp; FUTURE 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99510" y="3812005"/>
            <a:ext cx="3763749" cy="478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b="true" sz="2890" spc="-1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Ideas</a:t>
            </a:r>
          </a:p>
          <a:p>
            <a:pPr algn="ctr">
              <a:lnSpc>
                <a:spcPts val="3526"/>
              </a:lnSpc>
            </a:pPr>
          </a:p>
          <a:p>
            <a:pPr algn="l" marL="496569" indent="-248284" lvl="1">
              <a:lnSpc>
                <a:spcPts val="2805"/>
              </a:lnSpc>
              <a:buFont typeface="Arial"/>
              <a:buChar char="•"/>
            </a:pPr>
            <a:r>
              <a:rPr lang="en-US" sz="2299" spc="-8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 </a:t>
            </a:r>
            <a:r>
              <a:rPr lang="en-US" b="true" sz="2299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Interior pictures</a:t>
            </a:r>
          </a:p>
          <a:p>
            <a:pPr algn="l">
              <a:lnSpc>
                <a:spcPts val="2805"/>
              </a:lnSpc>
            </a:pPr>
          </a:p>
          <a:p>
            <a:pPr algn="l" marL="496569" indent="-248284" lvl="1">
              <a:lnSpc>
                <a:spcPts val="2805"/>
              </a:lnSpc>
              <a:buFont typeface="Arial"/>
              <a:buChar char="•"/>
            </a:pPr>
            <a:r>
              <a:rPr lang="en-US" b="true" sz="2299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Multiple images per listing</a:t>
            </a:r>
          </a:p>
          <a:p>
            <a:pPr algn="l">
              <a:lnSpc>
                <a:spcPts val="2805"/>
              </a:lnSpc>
            </a:pPr>
          </a:p>
          <a:p>
            <a:pPr algn="l" marL="496569" indent="-248284" lvl="1">
              <a:lnSpc>
                <a:spcPts val="2805"/>
              </a:lnSpc>
              <a:buFont typeface="Arial"/>
              <a:buChar char="•"/>
            </a:pPr>
            <a:r>
              <a:rPr lang="en-US" b="true" sz="2299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Satellite imagery</a:t>
            </a:r>
          </a:p>
          <a:p>
            <a:pPr algn="l">
              <a:lnSpc>
                <a:spcPts val="2805"/>
              </a:lnSpc>
            </a:pPr>
          </a:p>
          <a:p>
            <a:pPr algn="l" marL="496569" indent="-248284" lvl="1">
              <a:lnSpc>
                <a:spcPts val="2805"/>
              </a:lnSpc>
              <a:buFont typeface="Arial"/>
              <a:buChar char="•"/>
            </a:pPr>
            <a:r>
              <a:rPr lang="en-US" b="true" sz="2299" spc="-8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Multi-task models (price + condition scoring)</a:t>
            </a:r>
          </a:p>
          <a:p>
            <a:pPr algn="ctr">
              <a:lnSpc>
                <a:spcPts val="280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599337" y="3812005"/>
            <a:ext cx="3879041" cy="585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b="true" sz="2892" spc="-10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Conclusions</a:t>
            </a:r>
          </a:p>
          <a:p>
            <a:pPr algn="ctr">
              <a:lnSpc>
                <a:spcPts val="2918"/>
              </a:lnSpc>
            </a:pPr>
          </a:p>
          <a:p>
            <a:pPr algn="l" marL="506806" indent="-253403" lvl="1">
              <a:lnSpc>
                <a:spcPts val="2863"/>
              </a:lnSpc>
              <a:buFont typeface="Arial"/>
              <a:buChar char="•"/>
            </a:pPr>
            <a:r>
              <a:rPr lang="en-US" b="true" sz="2347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engineering significantly boosts performance</a:t>
            </a:r>
          </a:p>
          <a:p>
            <a:pPr algn="l">
              <a:lnSpc>
                <a:spcPts val="2863"/>
              </a:lnSpc>
            </a:pPr>
          </a:p>
          <a:p>
            <a:pPr algn="l" marL="506806" indent="-253403" lvl="1">
              <a:lnSpc>
                <a:spcPts val="2863"/>
              </a:lnSpc>
              <a:buFont typeface="Arial"/>
              <a:buChar char="•"/>
            </a:pPr>
            <a:r>
              <a:rPr lang="en-US" b="true" sz="2347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CNN embeddings add visual intelligence</a:t>
            </a:r>
          </a:p>
          <a:p>
            <a:pPr algn="l">
              <a:lnSpc>
                <a:spcPts val="2863"/>
              </a:lnSpc>
            </a:pPr>
          </a:p>
          <a:p>
            <a:pPr algn="l" marL="506806" indent="-253403" lvl="1">
              <a:lnSpc>
                <a:spcPts val="2863"/>
              </a:lnSpc>
              <a:buFont typeface="Arial"/>
              <a:buChar char="•"/>
            </a:pPr>
            <a:r>
              <a:rPr lang="en-US" b="true" sz="2347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Hybrid model is the global best performer</a:t>
            </a:r>
          </a:p>
          <a:p>
            <a:pPr algn="l">
              <a:lnSpc>
                <a:spcPts val="2863"/>
              </a:lnSpc>
            </a:pPr>
          </a:p>
          <a:p>
            <a:pPr algn="l" marL="506806" indent="-253403" lvl="1">
              <a:lnSpc>
                <a:spcPts val="2863"/>
              </a:lnSpc>
              <a:buFont typeface="Arial"/>
              <a:buChar char="•"/>
            </a:pPr>
            <a:r>
              <a:rPr lang="en-US" b="true" sz="2347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app demonstrates practical application</a:t>
            </a:r>
          </a:p>
          <a:p>
            <a:pPr algn="ctr">
              <a:lnSpc>
                <a:spcPts val="261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1283365" y="-3513501"/>
            <a:ext cx="6299709" cy="629970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5271" y="15271"/>
              <a:ext cx="782258" cy="782258"/>
            </a:xfrm>
            <a:custGeom>
              <a:avLst/>
              <a:gdLst/>
              <a:ahLst/>
              <a:cxnLst/>
              <a:rect r="r" b="b" t="t" l="l"/>
              <a:pathLst>
                <a:path h="782258" w="782258">
                  <a:moveTo>
                    <a:pt x="417199" y="10799"/>
                  </a:moveTo>
                  <a:lnTo>
                    <a:pt x="771459" y="365059"/>
                  </a:lnTo>
                  <a:cubicBezTo>
                    <a:pt x="785857" y="379457"/>
                    <a:pt x="785857" y="402801"/>
                    <a:pt x="771459" y="417199"/>
                  </a:cubicBezTo>
                  <a:lnTo>
                    <a:pt x="417199" y="771459"/>
                  </a:lnTo>
                  <a:cubicBezTo>
                    <a:pt x="402801" y="785857"/>
                    <a:pt x="379457" y="785857"/>
                    <a:pt x="365059" y="771459"/>
                  </a:cubicBezTo>
                  <a:lnTo>
                    <a:pt x="10799" y="417199"/>
                  </a:lnTo>
                  <a:cubicBezTo>
                    <a:pt x="-3599" y="402801"/>
                    <a:pt x="-3599" y="379457"/>
                    <a:pt x="10799" y="365059"/>
                  </a:cubicBezTo>
                  <a:lnTo>
                    <a:pt x="365059" y="10799"/>
                  </a:lnTo>
                  <a:cubicBezTo>
                    <a:pt x="379457" y="-3599"/>
                    <a:pt x="402801" y="-3599"/>
                    <a:pt x="417199" y="1079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3543767">
            <a:off x="1357959" y="-1762260"/>
            <a:ext cx="3344801" cy="334480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8762" y="28762"/>
              <a:ext cx="755275" cy="755275"/>
            </a:xfrm>
            <a:custGeom>
              <a:avLst/>
              <a:gdLst/>
              <a:ahLst/>
              <a:cxnLst/>
              <a:rect r="r" b="b" t="t" l="l"/>
              <a:pathLst>
                <a:path h="755275" w="755275">
                  <a:moveTo>
                    <a:pt x="426738" y="20338"/>
                  </a:moveTo>
                  <a:lnTo>
                    <a:pt x="734938" y="328538"/>
                  </a:lnTo>
                  <a:cubicBezTo>
                    <a:pt x="762055" y="355655"/>
                    <a:pt x="762055" y="399621"/>
                    <a:pt x="734938" y="426738"/>
                  </a:cubicBezTo>
                  <a:lnTo>
                    <a:pt x="426738" y="734938"/>
                  </a:lnTo>
                  <a:cubicBezTo>
                    <a:pt x="399621" y="762055"/>
                    <a:pt x="355655" y="762055"/>
                    <a:pt x="328538" y="734938"/>
                  </a:cubicBezTo>
                  <a:lnTo>
                    <a:pt x="20338" y="426738"/>
                  </a:lnTo>
                  <a:cubicBezTo>
                    <a:pt x="-6779" y="399621"/>
                    <a:pt x="-6779" y="355655"/>
                    <a:pt x="20338" y="328538"/>
                  </a:cubicBezTo>
                  <a:lnTo>
                    <a:pt x="328538" y="20338"/>
                  </a:lnTo>
                  <a:cubicBezTo>
                    <a:pt x="355655" y="-6779"/>
                    <a:pt x="399621" y="-6779"/>
                    <a:pt x="426738" y="2033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64161" y="0"/>
            <a:ext cx="10287000" cy="102870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74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163823" cy="10287000"/>
            <a:chOff x="0" y="0"/>
            <a:chExt cx="30652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65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6521">
                  <a:moveTo>
                    <a:pt x="0" y="0"/>
                  </a:moveTo>
                  <a:lnTo>
                    <a:pt x="306521" y="0"/>
                  </a:lnTo>
                  <a:lnTo>
                    <a:pt x="3065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652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89507" y="573567"/>
            <a:ext cx="17842363" cy="10794629"/>
          </a:xfrm>
          <a:custGeom>
            <a:avLst/>
            <a:gdLst/>
            <a:ahLst/>
            <a:cxnLst/>
            <a:rect r="r" b="b" t="t" l="l"/>
            <a:pathLst>
              <a:path h="10794629" w="17842363">
                <a:moveTo>
                  <a:pt x="0" y="0"/>
                </a:moveTo>
                <a:lnTo>
                  <a:pt x="17842363" y="0"/>
                </a:lnTo>
                <a:lnTo>
                  <a:pt x="17842363" y="10794629"/>
                </a:lnTo>
                <a:lnTo>
                  <a:pt x="0" y="1079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0" t="0" r="-13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05793" y="1421915"/>
            <a:ext cx="7560394" cy="141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18"/>
              </a:lnSpc>
            </a:pPr>
            <a:r>
              <a:rPr lang="en-US" sz="9195" spc="-3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</a:t>
            </a:r>
            <a:r>
              <a:rPr lang="en-US" sz="9195" spc="-3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04925" y="-6756130"/>
            <a:ext cx="10287000" cy="102870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3888210" y="-1784357"/>
            <a:ext cx="6120720" cy="61207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9082295">
            <a:off x="15394175" y="5487254"/>
            <a:ext cx="6120720" cy="61207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9144000" y="2683647"/>
            <a:ext cx="6120720" cy="61207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09650"/>
            <a:ext cx="8115300" cy="215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163570"/>
            <a:ext cx="8793713" cy="685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8"/>
              </a:lnSpc>
            </a:pPr>
            <a:r>
              <a:rPr lang="en-US" b="true" sz="2244" spc="-8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Tabular Data Isn’t Enough</a:t>
            </a:r>
          </a:p>
          <a:p>
            <a:pPr algn="just" marL="484577" indent="-242288" lvl="1">
              <a:lnSpc>
                <a:spcPts val="2738"/>
              </a:lnSpc>
              <a:buFont typeface="Arial"/>
              <a:buChar char="•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Price depends on numeric factors (bedrooms, bathrooms, sqft…)</a:t>
            </a:r>
          </a:p>
          <a:p>
            <a:pPr algn="just" marL="484577" indent="-242288" lvl="1">
              <a:lnSpc>
                <a:spcPts val="2738"/>
              </a:lnSpc>
              <a:buFont typeface="Arial"/>
              <a:buChar char="•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Location</a:t>
            </a:r>
          </a:p>
          <a:p>
            <a:pPr algn="just" marL="484577" indent="-242288" lvl="1">
              <a:lnSpc>
                <a:spcPts val="2738"/>
              </a:lnSpc>
              <a:buFont typeface="Arial"/>
              <a:buChar char="•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But also on visual factors, such as:</a:t>
            </a:r>
          </a:p>
          <a:p>
            <a:pPr algn="just" marL="969154" indent="-323051" lvl="2">
              <a:lnSpc>
                <a:spcPts val="2738"/>
              </a:lnSpc>
              <a:buFont typeface="Arial"/>
              <a:buChar char="⚬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Condition &amp; maintenance level</a:t>
            </a:r>
          </a:p>
          <a:p>
            <a:pPr algn="just" marL="969154" indent="-323051" lvl="2">
              <a:lnSpc>
                <a:spcPts val="2738"/>
              </a:lnSpc>
              <a:buFont typeface="Arial"/>
              <a:buChar char="⚬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Architectural style</a:t>
            </a:r>
          </a:p>
          <a:p>
            <a:pPr algn="just" marL="969154" indent="-323051" lvl="2">
              <a:lnSpc>
                <a:spcPts val="2738"/>
              </a:lnSpc>
              <a:buFont typeface="Arial"/>
              <a:buChar char="⚬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Landscaping &amp; curb appeal</a:t>
            </a:r>
          </a:p>
          <a:p>
            <a:pPr algn="just" marL="969154" indent="-323051" lvl="2">
              <a:lnSpc>
                <a:spcPts val="2738"/>
              </a:lnSpc>
              <a:buFont typeface="Arial"/>
              <a:buChar char="⚬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Overall quality</a:t>
            </a:r>
          </a:p>
          <a:p>
            <a:pPr algn="just">
              <a:lnSpc>
                <a:spcPts val="2738"/>
              </a:lnSpc>
            </a:pPr>
          </a:p>
          <a:p>
            <a:pPr algn="just">
              <a:lnSpc>
                <a:spcPts val="2738"/>
              </a:lnSpc>
            </a:pPr>
            <a:r>
              <a:rPr lang="en-US" b="true" sz="2244" spc="-8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Limitation of Tabular Models</a:t>
            </a:r>
          </a:p>
          <a:p>
            <a:pPr algn="just" marL="484577" indent="-242288" lvl="1">
              <a:lnSpc>
                <a:spcPts val="2738"/>
              </a:lnSpc>
              <a:buFont typeface="Arial"/>
              <a:buChar char="•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Tabular models capture structural attributes</a:t>
            </a:r>
          </a:p>
          <a:p>
            <a:pPr algn="just" marL="484577" indent="-242288" lvl="1">
              <a:lnSpc>
                <a:spcPts val="2738"/>
              </a:lnSpc>
              <a:buFont typeface="Arial"/>
              <a:buChar char="•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But they are blind to how the property actually looks</a:t>
            </a:r>
          </a:p>
          <a:p>
            <a:pPr algn="just">
              <a:lnSpc>
                <a:spcPts val="2738"/>
              </a:lnSpc>
            </a:pPr>
          </a:p>
          <a:p>
            <a:pPr algn="just">
              <a:lnSpc>
                <a:spcPts val="2738"/>
              </a:lnSpc>
            </a:pPr>
            <a:r>
              <a:rPr lang="en-US" b="true" sz="2244" spc="-8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</a:t>
            </a:r>
          </a:p>
          <a:p>
            <a:pPr algn="just" marL="484577" indent="-242288" lvl="1">
              <a:lnSpc>
                <a:spcPts val="2738"/>
              </a:lnSpc>
              <a:buFont typeface="Arial"/>
              <a:buChar char="•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Combine both worlds:</a:t>
            </a:r>
          </a:p>
          <a:p>
            <a:pPr algn="just" marL="969154" indent="-323051" lvl="2">
              <a:lnSpc>
                <a:spcPts val="2738"/>
              </a:lnSpc>
              <a:buFont typeface="Arial"/>
              <a:buChar char="⚬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Structured tabular data</a:t>
            </a:r>
          </a:p>
          <a:p>
            <a:pPr algn="just" marL="969154" indent="-323051" lvl="2">
              <a:lnSpc>
                <a:spcPts val="2738"/>
              </a:lnSpc>
              <a:buFont typeface="Arial"/>
              <a:buChar char="⚬"/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Automatically extracted visual information from house images</a:t>
            </a:r>
          </a:p>
          <a:p>
            <a:pPr algn="just">
              <a:lnSpc>
                <a:spcPts val="2738"/>
              </a:lnSpc>
            </a:pPr>
            <a:r>
              <a:rPr lang="en-US" sz="2244" spc="-8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→ A richer, more realistic home-price prediction model</a:t>
            </a:r>
          </a:p>
          <a:p>
            <a:pPr algn="just">
              <a:lnSpc>
                <a:spcPts val="273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9082295">
            <a:off x="-1649296" y="6756045"/>
            <a:ext cx="6120720" cy="61207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529176" y="-6756130"/>
            <a:ext cx="10287000" cy="102870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736356" y="1376950"/>
            <a:ext cx="5379296" cy="215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OVERVIEW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4153330" y="-2163101"/>
            <a:ext cx="6120720" cy="61207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04449" y="1184388"/>
            <a:ext cx="7105591" cy="3959112"/>
          </a:xfrm>
          <a:custGeom>
            <a:avLst/>
            <a:gdLst/>
            <a:ahLst/>
            <a:cxnLst/>
            <a:rect r="r" b="b" t="t" l="l"/>
            <a:pathLst>
              <a:path h="3959112" w="7105591">
                <a:moveTo>
                  <a:pt x="0" y="0"/>
                </a:moveTo>
                <a:lnTo>
                  <a:pt x="7105590" y="0"/>
                </a:lnTo>
                <a:lnTo>
                  <a:pt x="7105590" y="3959112"/>
                </a:lnTo>
                <a:lnTo>
                  <a:pt x="0" y="395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07" r="0" b="-2009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4449" y="5259894"/>
            <a:ext cx="7105591" cy="4119456"/>
          </a:xfrm>
          <a:custGeom>
            <a:avLst/>
            <a:gdLst/>
            <a:ahLst/>
            <a:cxnLst/>
            <a:rect r="r" b="b" t="t" l="l"/>
            <a:pathLst>
              <a:path h="4119456" w="7105591">
                <a:moveTo>
                  <a:pt x="0" y="0"/>
                </a:moveTo>
                <a:lnTo>
                  <a:pt x="7105590" y="0"/>
                </a:lnTo>
                <a:lnTo>
                  <a:pt x="7105590" y="4119456"/>
                </a:lnTo>
                <a:lnTo>
                  <a:pt x="0" y="411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167" r="0" b="-1209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24887" y="3948094"/>
            <a:ext cx="7477334" cy="333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25"/>
              </a:lnSpc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15,474 Southern California listings, each with:</a:t>
            </a:r>
          </a:p>
          <a:p>
            <a:pPr algn="just" marL="429183" indent="-214591" lvl="1">
              <a:lnSpc>
                <a:spcPts val="2425"/>
              </a:lnSpc>
              <a:buFont typeface="Arial"/>
              <a:buChar char="•"/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Tabular metadata:</a:t>
            </a:r>
          </a:p>
          <a:p>
            <a:pPr algn="just" marL="429183" indent="-214591" lvl="1">
              <a:lnSpc>
                <a:spcPts val="2425"/>
              </a:lnSpc>
              <a:buFont typeface="Arial"/>
              <a:buChar char="•"/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Bedrooms · Bathrooms · Sqft · City · Address · Price</a:t>
            </a:r>
          </a:p>
          <a:p>
            <a:pPr algn="just" marL="429183" indent="-214591" lvl="1">
              <a:lnSpc>
                <a:spcPts val="2425"/>
              </a:lnSpc>
              <a:buFont typeface="Arial"/>
              <a:buChar char="•"/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Target variable: price</a:t>
            </a:r>
          </a:p>
          <a:p>
            <a:pPr algn="just" marL="429183" indent="-214591" lvl="1">
              <a:lnSpc>
                <a:spcPts val="2425"/>
              </a:lnSpc>
              <a:buFont typeface="Arial"/>
              <a:buChar char="•"/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Property image</a:t>
            </a:r>
          </a:p>
          <a:p>
            <a:pPr algn="just">
              <a:lnSpc>
                <a:spcPts val="2425"/>
              </a:lnSpc>
            </a:pPr>
          </a:p>
          <a:p>
            <a:pPr algn="just">
              <a:lnSpc>
                <a:spcPts val="2425"/>
              </a:lnSpc>
            </a:pPr>
          </a:p>
          <a:p>
            <a:pPr algn="just">
              <a:lnSpc>
                <a:spcPts val="2425"/>
              </a:lnSpc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EDA insights</a:t>
            </a: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just" marL="429183" indent="-214591" lvl="1">
              <a:lnSpc>
                <a:spcPts val="2425"/>
              </a:lnSpc>
              <a:buFont typeface="Arial"/>
              <a:buChar char="•"/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Price highly skewed → log transform</a:t>
            </a:r>
          </a:p>
          <a:p>
            <a:pPr algn="just" marL="429183" indent="-214591" lvl="1">
              <a:lnSpc>
                <a:spcPts val="2425"/>
              </a:lnSpc>
              <a:buFont typeface="Arial"/>
              <a:buChar char="•"/>
            </a:pPr>
            <a:r>
              <a:rPr lang="en-US" sz="1987" spc="-7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City dominates price variation → need good encoding</a:t>
            </a:r>
          </a:p>
          <a:p>
            <a:pPr algn="just">
              <a:lnSpc>
                <a:spcPts val="2425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484895" y="254295"/>
            <a:ext cx="1548811" cy="1548811"/>
          </a:xfrm>
          <a:custGeom>
            <a:avLst/>
            <a:gdLst/>
            <a:ahLst/>
            <a:cxnLst/>
            <a:rect r="r" b="b" t="t" l="l"/>
            <a:pathLst>
              <a:path h="1548811" w="1548811">
                <a:moveTo>
                  <a:pt x="0" y="0"/>
                </a:moveTo>
                <a:lnTo>
                  <a:pt x="1548810" y="0"/>
                </a:lnTo>
                <a:lnTo>
                  <a:pt x="1548810" y="1548810"/>
                </a:lnTo>
                <a:lnTo>
                  <a:pt x="0" y="1548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97153" y="1009650"/>
            <a:ext cx="9293694" cy="215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TABULAR MODELING (BASELINES)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749148" y="-6148079"/>
            <a:ext cx="10287000" cy="102870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906405">
            <a:off x="13456412" y="-1716374"/>
            <a:ext cx="6033658" cy="60336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5945" y="15945"/>
              <a:ext cx="780911" cy="780911"/>
            </a:xfrm>
            <a:custGeom>
              <a:avLst/>
              <a:gdLst/>
              <a:ahLst/>
              <a:cxnLst/>
              <a:rect r="r" b="b" t="t" l="l"/>
              <a:pathLst>
                <a:path h="780911" w="780911">
                  <a:moveTo>
                    <a:pt x="417674" y="11274"/>
                  </a:moveTo>
                  <a:lnTo>
                    <a:pt x="769636" y="363236"/>
                  </a:lnTo>
                  <a:cubicBezTo>
                    <a:pt x="784669" y="378269"/>
                    <a:pt x="784669" y="402641"/>
                    <a:pt x="769636" y="417674"/>
                  </a:cubicBezTo>
                  <a:lnTo>
                    <a:pt x="417674" y="769636"/>
                  </a:lnTo>
                  <a:cubicBezTo>
                    <a:pt x="402641" y="784669"/>
                    <a:pt x="378269" y="784669"/>
                    <a:pt x="363236" y="769636"/>
                  </a:cubicBezTo>
                  <a:lnTo>
                    <a:pt x="11274" y="417674"/>
                  </a:lnTo>
                  <a:cubicBezTo>
                    <a:pt x="-3759" y="402641"/>
                    <a:pt x="-3759" y="378269"/>
                    <a:pt x="11274" y="363236"/>
                  </a:cubicBezTo>
                  <a:lnTo>
                    <a:pt x="363236" y="11274"/>
                  </a:lnTo>
                  <a:cubicBezTo>
                    <a:pt x="378269" y="-3759"/>
                    <a:pt x="402641" y="-3759"/>
                    <a:pt x="417674" y="1127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10" id="10"/>
          <p:cNvGraphicFramePr/>
          <p:nvPr/>
        </p:nvGraphicFramePr>
        <p:xfrm>
          <a:off x="4329062" y="4777958"/>
          <a:ext cx="7543800" cy="2514600"/>
        </p:xfrm>
        <a:graphic>
          <a:graphicData uri="http://schemas.openxmlformats.org/presentationml/2006/ole">
            <p:oleObj imgW="9042400" imgH="4013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07378" y="92521"/>
            <a:ext cx="1408932" cy="1488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49308" y="6505175"/>
            <a:ext cx="6466914" cy="646691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876" y="14876"/>
              <a:ext cx="783047" cy="783047"/>
            </a:xfrm>
            <a:custGeom>
              <a:avLst/>
              <a:gdLst/>
              <a:ahLst/>
              <a:cxnLst/>
              <a:rect r="r" b="b" t="t" l="l"/>
              <a:pathLst>
                <a:path h="783047" w="783047">
                  <a:moveTo>
                    <a:pt x="416920" y="10520"/>
                  </a:moveTo>
                  <a:lnTo>
                    <a:pt x="772528" y="366128"/>
                  </a:lnTo>
                  <a:cubicBezTo>
                    <a:pt x="779264" y="372864"/>
                    <a:pt x="783048" y="381999"/>
                    <a:pt x="783048" y="391524"/>
                  </a:cubicBezTo>
                  <a:cubicBezTo>
                    <a:pt x="783048" y="401049"/>
                    <a:pt x="779264" y="410184"/>
                    <a:pt x="772528" y="416920"/>
                  </a:cubicBezTo>
                  <a:lnTo>
                    <a:pt x="416920" y="772528"/>
                  </a:lnTo>
                  <a:cubicBezTo>
                    <a:pt x="410184" y="779264"/>
                    <a:pt x="401049" y="783048"/>
                    <a:pt x="391524" y="783048"/>
                  </a:cubicBezTo>
                  <a:cubicBezTo>
                    <a:pt x="381999" y="783048"/>
                    <a:pt x="372864" y="779264"/>
                    <a:pt x="366128" y="772528"/>
                  </a:cubicBezTo>
                  <a:lnTo>
                    <a:pt x="10520" y="416920"/>
                  </a:lnTo>
                  <a:cubicBezTo>
                    <a:pt x="3784" y="410184"/>
                    <a:pt x="0" y="401049"/>
                    <a:pt x="0" y="391524"/>
                  </a:cubicBezTo>
                  <a:cubicBezTo>
                    <a:pt x="0" y="381999"/>
                    <a:pt x="3784" y="372864"/>
                    <a:pt x="10520" y="366128"/>
                  </a:cubicBezTo>
                  <a:lnTo>
                    <a:pt x="366128" y="10520"/>
                  </a:lnTo>
                  <a:cubicBezTo>
                    <a:pt x="372864" y="3784"/>
                    <a:pt x="381999" y="0"/>
                    <a:pt x="391524" y="0"/>
                  </a:cubicBezTo>
                  <a:cubicBezTo>
                    <a:pt x="401049" y="0"/>
                    <a:pt x="410184" y="3784"/>
                    <a:pt x="416920" y="1052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07378" y="92521"/>
            <a:ext cx="1408932" cy="148852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4178386" y="-2396677"/>
            <a:ext cx="6466914" cy="646691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876" y="14876"/>
              <a:ext cx="783047" cy="783047"/>
            </a:xfrm>
            <a:custGeom>
              <a:avLst/>
              <a:gdLst/>
              <a:ahLst/>
              <a:cxnLst/>
              <a:rect r="r" b="b" t="t" l="l"/>
              <a:pathLst>
                <a:path h="783047" w="783047">
                  <a:moveTo>
                    <a:pt x="416920" y="10520"/>
                  </a:moveTo>
                  <a:lnTo>
                    <a:pt x="772528" y="366128"/>
                  </a:lnTo>
                  <a:cubicBezTo>
                    <a:pt x="779264" y="372864"/>
                    <a:pt x="783048" y="381999"/>
                    <a:pt x="783048" y="391524"/>
                  </a:cubicBezTo>
                  <a:cubicBezTo>
                    <a:pt x="783048" y="401049"/>
                    <a:pt x="779264" y="410184"/>
                    <a:pt x="772528" y="416920"/>
                  </a:cubicBezTo>
                  <a:lnTo>
                    <a:pt x="416920" y="772528"/>
                  </a:lnTo>
                  <a:cubicBezTo>
                    <a:pt x="410184" y="779264"/>
                    <a:pt x="401049" y="783048"/>
                    <a:pt x="391524" y="783048"/>
                  </a:cubicBezTo>
                  <a:cubicBezTo>
                    <a:pt x="381999" y="783048"/>
                    <a:pt x="372864" y="779264"/>
                    <a:pt x="366128" y="772528"/>
                  </a:cubicBezTo>
                  <a:lnTo>
                    <a:pt x="10520" y="416920"/>
                  </a:lnTo>
                  <a:cubicBezTo>
                    <a:pt x="3784" y="410184"/>
                    <a:pt x="0" y="401049"/>
                    <a:pt x="0" y="391524"/>
                  </a:cubicBezTo>
                  <a:cubicBezTo>
                    <a:pt x="0" y="381999"/>
                    <a:pt x="3784" y="372864"/>
                    <a:pt x="10520" y="366128"/>
                  </a:cubicBezTo>
                  <a:lnTo>
                    <a:pt x="366128" y="10520"/>
                  </a:lnTo>
                  <a:cubicBezTo>
                    <a:pt x="372864" y="3784"/>
                    <a:pt x="381999" y="0"/>
                    <a:pt x="391524" y="0"/>
                  </a:cubicBezTo>
                  <a:cubicBezTo>
                    <a:pt x="401049" y="0"/>
                    <a:pt x="410184" y="3784"/>
                    <a:pt x="416920" y="1052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10" id="10"/>
          <p:cNvGraphicFramePr/>
          <p:nvPr/>
        </p:nvGraphicFramePr>
        <p:xfrm>
          <a:off x="8108078" y="3221473"/>
          <a:ext cx="7543800" cy="5657850"/>
        </p:xfrm>
        <a:graphic>
          <a:graphicData uri="http://schemas.openxmlformats.org/presentationml/2006/ole">
            <p:oleObj imgW="9042400" imgH="7162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869458" y="668842"/>
            <a:ext cx="8656724" cy="33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5500" spc="-19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 ENGINEERING &amp; HYPERPARAMETER TUNING</a:t>
            </a:r>
          </a:p>
          <a:p>
            <a:pPr algn="l">
              <a:lnSpc>
                <a:spcPts val="671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04142"/>
            <a:ext cx="7971135" cy="579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Created features that reflect real estate logic: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sqft_per_bed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sqft_per_bath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log_sqft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total_rooms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city_target_enc (mean log-price per city)</a:t>
            </a:r>
          </a:p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Feature importance shows: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City encoding = strongest factor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Size metrics = next strongest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Spaciousness features add extra lift</a:t>
            </a: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Hyperparameter Tuning 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Gridsearch</a:t>
            </a: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Result:</a:t>
            </a:r>
          </a:p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XGBoost + FE + tuning improved to R² = 0.78</a:t>
            </a: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3912" y="277135"/>
            <a:ext cx="6538800" cy="323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INCORPORATE IMAGES?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65921" y="-5333779"/>
            <a:ext cx="10287000" cy="102870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54502" y="1135348"/>
            <a:ext cx="7300344" cy="3140131"/>
          </a:xfrm>
          <a:custGeom>
            <a:avLst/>
            <a:gdLst/>
            <a:ahLst/>
            <a:cxnLst/>
            <a:rect r="r" b="b" t="t" l="l"/>
            <a:pathLst>
              <a:path h="3140131" w="7300344">
                <a:moveTo>
                  <a:pt x="0" y="0"/>
                </a:moveTo>
                <a:lnTo>
                  <a:pt x="7300343" y="0"/>
                </a:lnTo>
                <a:lnTo>
                  <a:pt x="7300343" y="3140131"/>
                </a:lnTo>
                <a:lnTo>
                  <a:pt x="0" y="3140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354" r="0" b="-2735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54502" y="6118169"/>
            <a:ext cx="7300344" cy="3140131"/>
          </a:xfrm>
          <a:custGeom>
            <a:avLst/>
            <a:gdLst/>
            <a:ahLst/>
            <a:cxnLst/>
            <a:rect r="r" b="b" t="t" l="l"/>
            <a:pathLst>
              <a:path h="3140131" w="7300344">
                <a:moveTo>
                  <a:pt x="0" y="0"/>
                </a:moveTo>
                <a:lnTo>
                  <a:pt x="7300343" y="0"/>
                </a:lnTo>
                <a:lnTo>
                  <a:pt x="7300343" y="3140131"/>
                </a:lnTo>
                <a:lnTo>
                  <a:pt x="0" y="3140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565" r="0" b="-2756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6656691" y="6913015"/>
            <a:ext cx="8503485" cy="85034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1314" y="11314"/>
              <a:ext cx="790173" cy="790173"/>
            </a:xfrm>
            <a:custGeom>
              <a:avLst/>
              <a:gdLst/>
              <a:ahLst/>
              <a:cxnLst/>
              <a:rect r="r" b="b" t="t" l="l"/>
              <a:pathLst>
                <a:path h="790173" w="790173">
                  <a:moveTo>
                    <a:pt x="414399" y="7999"/>
                  </a:moveTo>
                  <a:lnTo>
                    <a:pt x="782173" y="375773"/>
                  </a:lnTo>
                  <a:cubicBezTo>
                    <a:pt x="787295" y="380895"/>
                    <a:pt x="790172" y="387842"/>
                    <a:pt x="790172" y="395086"/>
                  </a:cubicBezTo>
                  <a:cubicBezTo>
                    <a:pt x="790172" y="402330"/>
                    <a:pt x="787295" y="409277"/>
                    <a:pt x="782173" y="414399"/>
                  </a:cubicBezTo>
                  <a:lnTo>
                    <a:pt x="414399" y="782173"/>
                  </a:lnTo>
                  <a:cubicBezTo>
                    <a:pt x="409277" y="787295"/>
                    <a:pt x="402330" y="790172"/>
                    <a:pt x="395086" y="790172"/>
                  </a:cubicBezTo>
                  <a:cubicBezTo>
                    <a:pt x="387842" y="790172"/>
                    <a:pt x="380895" y="787295"/>
                    <a:pt x="375773" y="782173"/>
                  </a:cubicBezTo>
                  <a:lnTo>
                    <a:pt x="7999" y="414399"/>
                  </a:lnTo>
                  <a:cubicBezTo>
                    <a:pt x="2877" y="409277"/>
                    <a:pt x="0" y="402330"/>
                    <a:pt x="0" y="395086"/>
                  </a:cubicBezTo>
                  <a:cubicBezTo>
                    <a:pt x="0" y="387842"/>
                    <a:pt x="2877" y="380895"/>
                    <a:pt x="7999" y="375773"/>
                  </a:cubicBezTo>
                  <a:lnTo>
                    <a:pt x="375773" y="7999"/>
                  </a:lnTo>
                  <a:cubicBezTo>
                    <a:pt x="380895" y="2877"/>
                    <a:pt x="387842" y="0"/>
                    <a:pt x="395086" y="0"/>
                  </a:cubicBezTo>
                  <a:cubicBezTo>
                    <a:pt x="402330" y="0"/>
                    <a:pt x="409277" y="2877"/>
                    <a:pt x="414399" y="799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0545" y="3696583"/>
            <a:ext cx="6705535" cy="656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Tabular data misses key visual factors: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Renovation quality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Architectural style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ondition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Landscaping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Curb appeal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Luxury finishes</a:t>
            </a:r>
          </a:p>
          <a:p>
            <a:pPr algn="just" marL="442811" indent="-221406" lvl="1">
              <a:lnSpc>
                <a:spcPts val="2502"/>
              </a:lnSpc>
              <a:buFont typeface="Arial"/>
              <a:buChar char="•"/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Neighborhood visual cues</a:t>
            </a:r>
          </a:p>
          <a:p>
            <a:pPr algn="just">
              <a:lnSpc>
                <a:spcPts val="2502"/>
              </a:lnSpc>
            </a:pPr>
          </a:p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Users often can’t provide this information manually.</a:t>
            </a:r>
          </a:p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Even homeowners may not know or can't objectively describe these attributes.</a:t>
            </a:r>
          </a:p>
          <a:p>
            <a:pPr algn="just">
              <a:lnSpc>
                <a:spcPts val="2502"/>
              </a:lnSpc>
            </a:pPr>
          </a:p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But everyone can take a picture!</a:t>
            </a:r>
          </a:p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 image can capture many of these visual signals instantly.</a:t>
            </a:r>
          </a:p>
          <a:p>
            <a:pPr algn="just">
              <a:lnSpc>
                <a:spcPts val="2502"/>
              </a:lnSpc>
            </a:pPr>
          </a:p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Solution:</a:t>
            </a:r>
          </a:p>
          <a:p>
            <a:pPr algn="just">
              <a:lnSpc>
                <a:spcPts val="2502"/>
              </a:lnSpc>
            </a:pPr>
            <a:r>
              <a:rPr lang="en-US" sz="2051" spc="-7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let the model learn these visual cues automatically from images.</a:t>
            </a:r>
          </a:p>
          <a:p>
            <a:pPr algn="just">
              <a:lnSpc>
                <a:spcPts val="250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568903" y="4275479"/>
            <a:ext cx="2312774" cy="1842690"/>
          </a:xfrm>
          <a:custGeom>
            <a:avLst/>
            <a:gdLst/>
            <a:ahLst/>
            <a:cxnLst/>
            <a:rect r="r" b="b" t="t" l="l"/>
            <a:pathLst>
              <a:path h="1842690" w="2312774">
                <a:moveTo>
                  <a:pt x="0" y="0"/>
                </a:moveTo>
                <a:lnTo>
                  <a:pt x="2312775" y="0"/>
                </a:lnTo>
                <a:lnTo>
                  <a:pt x="2312775" y="1842690"/>
                </a:lnTo>
                <a:lnTo>
                  <a:pt x="0" y="184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01" t="0" r="-970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04925" y="-6756130"/>
            <a:ext cx="10287000" cy="102870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3888210" y="-1784357"/>
            <a:ext cx="6120720" cy="61207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9082295">
            <a:off x="15394175" y="5487254"/>
            <a:ext cx="6120720" cy="61207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9144000" y="2683647"/>
            <a:ext cx="6120720" cy="61207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718" y="15718"/>
              <a:ext cx="781364" cy="781364"/>
            </a:xfrm>
            <a:custGeom>
              <a:avLst/>
              <a:gdLst/>
              <a:ahLst/>
              <a:cxnLst/>
              <a:rect r="r" b="b" t="t" l="l"/>
              <a:pathLst>
                <a:path h="781364" w="781364">
                  <a:moveTo>
                    <a:pt x="417514" y="11114"/>
                  </a:moveTo>
                  <a:lnTo>
                    <a:pt x="770250" y="363850"/>
                  </a:lnTo>
                  <a:cubicBezTo>
                    <a:pt x="785069" y="378669"/>
                    <a:pt x="785069" y="402695"/>
                    <a:pt x="770250" y="417514"/>
                  </a:cubicBezTo>
                  <a:lnTo>
                    <a:pt x="417514" y="770250"/>
                  </a:lnTo>
                  <a:cubicBezTo>
                    <a:pt x="402695" y="785069"/>
                    <a:pt x="378669" y="785069"/>
                    <a:pt x="363850" y="770250"/>
                  </a:cubicBezTo>
                  <a:lnTo>
                    <a:pt x="11114" y="417514"/>
                  </a:lnTo>
                  <a:cubicBezTo>
                    <a:pt x="-3705" y="402695"/>
                    <a:pt x="-3705" y="378669"/>
                    <a:pt x="11114" y="363850"/>
                  </a:cubicBezTo>
                  <a:lnTo>
                    <a:pt x="363850" y="11114"/>
                  </a:lnTo>
                  <a:cubicBezTo>
                    <a:pt x="378669" y="-3705"/>
                    <a:pt x="402695" y="-3705"/>
                    <a:pt x="417514" y="111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1861" y="3530870"/>
            <a:ext cx="6612840" cy="774184"/>
            <a:chOff x="0" y="0"/>
            <a:chExt cx="1861418" cy="2179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1418" cy="217921"/>
            </a:xfrm>
            <a:custGeom>
              <a:avLst/>
              <a:gdLst/>
              <a:ahLst/>
              <a:cxnLst/>
              <a:rect r="r" b="b" t="t" l="l"/>
              <a:pathLst>
                <a:path h="217921" w="1861418">
                  <a:moveTo>
                    <a:pt x="0" y="0"/>
                  </a:moveTo>
                  <a:lnTo>
                    <a:pt x="1861418" y="0"/>
                  </a:lnTo>
                  <a:lnTo>
                    <a:pt x="1861418" y="217921"/>
                  </a:lnTo>
                  <a:lnTo>
                    <a:pt x="0" y="217921"/>
                  </a:ln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80000"/>
                  </a:srgbClr>
                </a:gs>
                <a:gs pos="100000">
                  <a:srgbClr val="1F2127">
                    <a:alpha val="39500"/>
                  </a:srgbClr>
                </a:gs>
              </a:gsLst>
              <a:lin ang="2700000"/>
            </a:gradFill>
            <a:ln w="38100" cap="sq">
              <a:gradFill>
                <a:gsLst>
                  <a:gs pos="0">
                    <a:srgbClr val="78797B">
                      <a:alpha val="100000"/>
                    </a:srgbClr>
                  </a:gs>
                  <a:gs pos="100000">
                    <a:srgbClr val="DAD9DB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61418" cy="25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17" id="17"/>
          <p:cNvGraphicFramePr/>
          <p:nvPr/>
        </p:nvGraphicFramePr>
        <p:xfrm>
          <a:off x="8543930" y="4538413"/>
          <a:ext cx="11315700" cy="3143250"/>
        </p:xfrm>
        <a:graphic>
          <a:graphicData uri="http://schemas.openxmlformats.org/presentationml/2006/ole">
            <p:oleObj imgW="13576300" imgH="5410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028700" y="1009650"/>
            <a:ext cx="8115300" cy="215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CNN MODEL ARCHITECTURE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2899" y="3739957"/>
            <a:ext cx="5939018" cy="35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b="true" sz="2339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Transfer Learning: EfficientNetB0 tuned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2899" y="4305054"/>
            <a:ext cx="6719303" cy="552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28"/>
              </a:lnSpc>
            </a:pPr>
          </a:p>
          <a:p>
            <a:pPr algn="just" marL="412052" indent="-206026" lvl="1">
              <a:lnSpc>
                <a:spcPts val="2328"/>
              </a:lnSpc>
              <a:buFont typeface="Arial"/>
              <a:buChar char="•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EfficientNet backbone</a:t>
            </a:r>
          </a:p>
          <a:p>
            <a:pPr algn="just" marL="412052" indent="-206026" lvl="1">
              <a:lnSpc>
                <a:spcPts val="2328"/>
              </a:lnSpc>
              <a:buFont typeface="Arial"/>
              <a:buChar char="•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Unfreeze</a:t>
            </a: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last 10 layers</a:t>
            </a:r>
          </a:p>
          <a:p>
            <a:pPr algn="just" marL="412052" indent="-206026" lvl="1">
              <a:lnSpc>
                <a:spcPts val="2328"/>
              </a:lnSpc>
              <a:buFont typeface="Arial"/>
              <a:buChar char="•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Lower learning rate</a:t>
            </a:r>
          </a:p>
          <a:p>
            <a:pPr algn="just" marL="412052" indent="-206026" lvl="1">
              <a:lnSpc>
                <a:spcPts val="2328"/>
              </a:lnSpc>
              <a:buFont typeface="Arial"/>
              <a:buChar char="•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Strong augmentations (flip, zoom, rotation, contrast)</a:t>
            </a:r>
          </a:p>
          <a:p>
            <a:pPr algn="just" marL="412052" indent="-206026" lvl="1">
              <a:lnSpc>
                <a:spcPts val="2328"/>
              </a:lnSpc>
              <a:buFont typeface="Arial"/>
              <a:buChar char="•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Added head:</a:t>
            </a:r>
          </a:p>
          <a:p>
            <a:pPr algn="just" marL="824104" indent="-274701" lvl="2">
              <a:lnSpc>
                <a:spcPts val="2328"/>
              </a:lnSpc>
              <a:buFont typeface="Arial"/>
              <a:buChar char="⚬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GlobalAveragePooling</a:t>
            </a:r>
          </a:p>
          <a:p>
            <a:pPr algn="just" marL="824104" indent="-274701" lvl="2">
              <a:lnSpc>
                <a:spcPts val="2328"/>
              </a:lnSpc>
              <a:buFont typeface="Arial"/>
              <a:buChar char="⚬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Dense layer(128) → embedding</a:t>
            </a:r>
          </a:p>
          <a:p>
            <a:pPr algn="just" marL="824104" indent="-274701" lvl="2">
              <a:lnSpc>
                <a:spcPts val="2328"/>
              </a:lnSpc>
              <a:buFont typeface="Arial"/>
              <a:buChar char="⚬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Dropout 0.3</a:t>
            </a:r>
          </a:p>
          <a:p>
            <a:pPr algn="just" marL="824104" indent="-274701" lvl="2">
              <a:lnSpc>
                <a:spcPts val="2328"/>
              </a:lnSpc>
              <a:buFont typeface="Arial"/>
              <a:buChar char="⚬"/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Dense layer(1) → log-price output</a:t>
            </a: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CNN models performed poorly for standalone price prediction.</a:t>
            </a: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  <a:r>
              <a:rPr lang="en-US" sz="1908" spc="-6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128-dim embedding is the valuable output — used as visual features inside the hybrid model.</a:t>
            </a:r>
          </a:p>
          <a:p>
            <a:pPr algn="just">
              <a:lnSpc>
                <a:spcPts val="2328"/>
              </a:lnSpc>
            </a:pPr>
          </a:p>
          <a:p>
            <a:pPr algn="just">
              <a:lnSpc>
                <a:spcPts val="2328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07378" y="92521"/>
            <a:ext cx="1408932" cy="148852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412483" y="3978287"/>
            <a:ext cx="3806693" cy="23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b="true" sz="1546" spc="-5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MODELS TESTED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29898" y="4962842"/>
            <a:ext cx="6282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29898" y="4962842"/>
            <a:ext cx="62820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40406" y="1396559"/>
            <a:ext cx="6612840" cy="774184"/>
            <a:chOff x="0" y="0"/>
            <a:chExt cx="1861418" cy="2179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1418" cy="217921"/>
            </a:xfrm>
            <a:custGeom>
              <a:avLst/>
              <a:gdLst/>
              <a:ahLst/>
              <a:cxnLst/>
              <a:rect r="r" b="b" t="t" l="l"/>
              <a:pathLst>
                <a:path h="217921" w="1861418">
                  <a:moveTo>
                    <a:pt x="0" y="0"/>
                  </a:moveTo>
                  <a:lnTo>
                    <a:pt x="1861418" y="0"/>
                  </a:lnTo>
                  <a:lnTo>
                    <a:pt x="1861418" y="217921"/>
                  </a:lnTo>
                  <a:lnTo>
                    <a:pt x="0" y="217921"/>
                  </a:ln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80000"/>
                  </a:srgbClr>
                </a:gs>
                <a:gs pos="100000">
                  <a:srgbClr val="1F2127">
                    <a:alpha val="39500"/>
                  </a:srgbClr>
                </a:gs>
              </a:gsLst>
              <a:lin ang="2700000"/>
            </a:gradFill>
            <a:ln w="38100" cap="sq">
              <a:gradFill>
                <a:gsLst>
                  <a:gs pos="0">
                    <a:srgbClr val="78797B">
                      <a:alpha val="100000"/>
                    </a:srgbClr>
                  </a:gs>
                  <a:gs pos="100000">
                    <a:srgbClr val="DAD9DB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61418" cy="25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6099093" y="7305718"/>
            <a:ext cx="4084353" cy="40843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3554" y="23554"/>
              <a:ext cx="765691" cy="765691"/>
            </a:xfrm>
            <a:custGeom>
              <a:avLst/>
              <a:gdLst/>
              <a:ahLst/>
              <a:cxnLst/>
              <a:rect r="r" b="b" t="t" l="l"/>
              <a:pathLst>
                <a:path h="765691" w="765691">
                  <a:moveTo>
                    <a:pt x="423056" y="16656"/>
                  </a:moveTo>
                  <a:lnTo>
                    <a:pt x="749036" y="342636"/>
                  </a:lnTo>
                  <a:cubicBezTo>
                    <a:pt x="771243" y="364843"/>
                    <a:pt x="771243" y="400849"/>
                    <a:pt x="749036" y="423056"/>
                  </a:cubicBezTo>
                  <a:lnTo>
                    <a:pt x="423056" y="749036"/>
                  </a:lnTo>
                  <a:cubicBezTo>
                    <a:pt x="400849" y="771243"/>
                    <a:pt x="364843" y="771243"/>
                    <a:pt x="342636" y="749036"/>
                  </a:cubicBezTo>
                  <a:lnTo>
                    <a:pt x="16656" y="423056"/>
                  </a:lnTo>
                  <a:cubicBezTo>
                    <a:pt x="-5551" y="400849"/>
                    <a:pt x="-5551" y="364843"/>
                    <a:pt x="16656" y="342636"/>
                  </a:cubicBezTo>
                  <a:lnTo>
                    <a:pt x="342636" y="16656"/>
                  </a:lnTo>
                  <a:cubicBezTo>
                    <a:pt x="364843" y="-5551"/>
                    <a:pt x="400849" y="-5551"/>
                    <a:pt x="423056" y="1665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0898" y="370512"/>
            <a:ext cx="11493365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999" spc="-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HYBRID MODEL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02332" y="910503"/>
            <a:ext cx="4918736" cy="477724"/>
            <a:chOff x="0" y="0"/>
            <a:chExt cx="2243758" cy="2179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43758" cy="217921"/>
            </a:xfrm>
            <a:custGeom>
              <a:avLst/>
              <a:gdLst/>
              <a:ahLst/>
              <a:cxnLst/>
              <a:rect r="r" b="b" t="t" l="l"/>
              <a:pathLst>
                <a:path h="217921" w="2243758">
                  <a:moveTo>
                    <a:pt x="0" y="0"/>
                  </a:moveTo>
                  <a:lnTo>
                    <a:pt x="2243758" y="0"/>
                  </a:lnTo>
                  <a:lnTo>
                    <a:pt x="2243758" y="217921"/>
                  </a:lnTo>
                  <a:lnTo>
                    <a:pt x="0" y="217921"/>
                  </a:ln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80000"/>
                  </a:srgbClr>
                </a:gs>
                <a:gs pos="100000">
                  <a:srgbClr val="1F2127">
                    <a:alpha val="39500"/>
                  </a:srgbClr>
                </a:gs>
              </a:gsLst>
              <a:lin ang="2700000"/>
            </a:gradFill>
            <a:ln w="38100" cap="sq">
              <a:gradFill>
                <a:gsLst>
                  <a:gs pos="0">
                    <a:srgbClr val="78797B">
                      <a:alpha val="100000"/>
                    </a:srgbClr>
                  </a:gs>
                  <a:gs pos="100000">
                    <a:srgbClr val="DAD9DB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43758" cy="256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-598467" y="-1978706"/>
            <a:ext cx="3610935" cy="361093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6642" y="26642"/>
              <a:ext cx="759515" cy="759515"/>
            </a:xfrm>
            <a:custGeom>
              <a:avLst/>
              <a:gdLst/>
              <a:ahLst/>
              <a:cxnLst/>
              <a:rect r="r" b="b" t="t" l="l"/>
              <a:pathLst>
                <a:path h="759515" w="759515">
                  <a:moveTo>
                    <a:pt x="425240" y="18840"/>
                  </a:moveTo>
                  <a:lnTo>
                    <a:pt x="740676" y="334276"/>
                  </a:lnTo>
                  <a:cubicBezTo>
                    <a:pt x="765795" y="359395"/>
                    <a:pt x="765795" y="400121"/>
                    <a:pt x="740676" y="425240"/>
                  </a:cubicBezTo>
                  <a:lnTo>
                    <a:pt x="425240" y="740676"/>
                  </a:lnTo>
                  <a:cubicBezTo>
                    <a:pt x="400121" y="765795"/>
                    <a:pt x="359395" y="765795"/>
                    <a:pt x="334276" y="740676"/>
                  </a:cubicBezTo>
                  <a:lnTo>
                    <a:pt x="18840" y="425240"/>
                  </a:lnTo>
                  <a:cubicBezTo>
                    <a:pt x="-6279" y="400121"/>
                    <a:pt x="-6279" y="359395"/>
                    <a:pt x="18840" y="334276"/>
                  </a:cubicBezTo>
                  <a:lnTo>
                    <a:pt x="334276" y="18840"/>
                  </a:lnTo>
                  <a:cubicBezTo>
                    <a:pt x="359395" y="-6279"/>
                    <a:pt x="400121" y="-6279"/>
                    <a:pt x="425240" y="188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50789" y="-1737831"/>
            <a:ext cx="3940899" cy="394089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4412" y="24412"/>
              <a:ext cx="763977" cy="763977"/>
            </a:xfrm>
            <a:custGeom>
              <a:avLst/>
              <a:gdLst/>
              <a:ahLst/>
              <a:cxnLst/>
              <a:rect r="r" b="b" t="t" l="l"/>
              <a:pathLst>
                <a:path h="763977" w="763977">
                  <a:moveTo>
                    <a:pt x="423661" y="17261"/>
                  </a:moveTo>
                  <a:lnTo>
                    <a:pt x="746715" y="340315"/>
                  </a:lnTo>
                  <a:cubicBezTo>
                    <a:pt x="757767" y="351367"/>
                    <a:pt x="763976" y="366357"/>
                    <a:pt x="763976" y="381988"/>
                  </a:cubicBezTo>
                  <a:cubicBezTo>
                    <a:pt x="763976" y="397619"/>
                    <a:pt x="757767" y="412609"/>
                    <a:pt x="746715" y="423661"/>
                  </a:cubicBezTo>
                  <a:lnTo>
                    <a:pt x="423661" y="746715"/>
                  </a:lnTo>
                  <a:cubicBezTo>
                    <a:pt x="412609" y="757767"/>
                    <a:pt x="397619" y="763976"/>
                    <a:pt x="381988" y="763976"/>
                  </a:cubicBezTo>
                  <a:cubicBezTo>
                    <a:pt x="366357" y="763976"/>
                    <a:pt x="351367" y="757767"/>
                    <a:pt x="340315" y="746715"/>
                  </a:cubicBezTo>
                  <a:lnTo>
                    <a:pt x="17261" y="423661"/>
                  </a:lnTo>
                  <a:cubicBezTo>
                    <a:pt x="6209" y="412609"/>
                    <a:pt x="0" y="397619"/>
                    <a:pt x="0" y="381988"/>
                  </a:cubicBezTo>
                  <a:cubicBezTo>
                    <a:pt x="0" y="366357"/>
                    <a:pt x="6209" y="351367"/>
                    <a:pt x="17261" y="340315"/>
                  </a:cubicBezTo>
                  <a:lnTo>
                    <a:pt x="340315" y="17261"/>
                  </a:lnTo>
                  <a:cubicBezTo>
                    <a:pt x="351367" y="6209"/>
                    <a:pt x="366357" y="0"/>
                    <a:pt x="381988" y="0"/>
                  </a:cubicBezTo>
                  <a:cubicBezTo>
                    <a:pt x="397619" y="0"/>
                    <a:pt x="412609" y="6209"/>
                    <a:pt x="423661" y="1726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51023" y="135350"/>
            <a:ext cx="922455" cy="974563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865697" y="1424671"/>
            <a:ext cx="5939018" cy="71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b="true" sz="2339" spc="-8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Hybrid = Tabular Features + Image Embedding → XGBoost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98859" y="2124475"/>
            <a:ext cx="7668575" cy="305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Steps:</a:t>
            </a:r>
          </a:p>
          <a:p>
            <a:pPr algn="just" marL="431801" indent="-215900" lvl="1">
              <a:lnSpc>
                <a:spcPts val="2440"/>
              </a:lnSpc>
              <a:buAutoNum type="arabicPeriod" startAt="1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Scale tabular features</a:t>
            </a:r>
          </a:p>
          <a:p>
            <a:pPr algn="just" marL="431801" indent="-215900" lvl="1">
              <a:lnSpc>
                <a:spcPts val="2440"/>
              </a:lnSpc>
              <a:buAutoNum type="arabicPeriod" startAt="1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Extract 128-dim embedding from EfficientNetB0 (fine-tuned)</a:t>
            </a:r>
          </a:p>
          <a:p>
            <a:pPr algn="just" marL="431801" indent="-215900" lvl="1">
              <a:lnSpc>
                <a:spcPts val="2440"/>
              </a:lnSpc>
              <a:buAutoNum type="arabicPeriod" startAt="1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Combine tabular features + image embedding into one vector</a:t>
            </a:r>
          </a:p>
          <a:p>
            <a:pPr algn="just" marL="431801" indent="-215900" lvl="1">
              <a:lnSpc>
                <a:spcPts val="2440"/>
              </a:lnSpc>
              <a:buAutoNum type="arabicPeriod" startAt="1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Feed this hybrid vector into XGBoost regressor</a:t>
            </a:r>
          </a:p>
          <a:p>
            <a:pPr algn="just" marL="431801" indent="-215900" lvl="1">
              <a:lnSpc>
                <a:spcPts val="2440"/>
              </a:lnSpc>
              <a:buAutoNum type="arabicPeriod" startAt="1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Predict log(price) → convert back to USD</a:t>
            </a: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Performance:</a:t>
            </a:r>
          </a:p>
          <a:p>
            <a:pPr algn="just" marL="431801" indent="-215900" lvl="1">
              <a:lnSpc>
                <a:spcPts val="2440"/>
              </a:lnSpc>
              <a:buFont typeface="Arial"/>
              <a:buChar char="•"/>
            </a:pPr>
            <a:r>
              <a:rPr lang="en-US" sz="2000" spc="-7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Hybrid Model: R² = 0.80</a:t>
            </a:r>
          </a:p>
          <a:p>
            <a:pPr algn="just">
              <a:lnSpc>
                <a:spcPts val="24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352931" y="1039524"/>
            <a:ext cx="4417537" cy="21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0"/>
              </a:lnSpc>
            </a:pPr>
            <a:r>
              <a:rPr lang="en-US" b="true" sz="1443" spc="-5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HYBRID ARCHITECTURE DIAGRAM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904874" y="5296753"/>
            <a:ext cx="5313651" cy="4697451"/>
          </a:xfrm>
          <a:custGeom>
            <a:avLst/>
            <a:gdLst/>
            <a:ahLst/>
            <a:cxnLst/>
            <a:rect r="r" b="b" t="t" l="l"/>
            <a:pathLst>
              <a:path h="4697451" w="5313651">
                <a:moveTo>
                  <a:pt x="0" y="0"/>
                </a:moveTo>
                <a:lnTo>
                  <a:pt x="5313651" y="0"/>
                </a:lnTo>
                <a:lnTo>
                  <a:pt x="5313651" y="4697451"/>
                </a:lnTo>
                <a:lnTo>
                  <a:pt x="0" y="4697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7" t="0" r="-17697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866378" y="1388227"/>
            <a:ext cx="5352147" cy="3908525"/>
          </a:xfrm>
          <a:custGeom>
            <a:avLst/>
            <a:gdLst/>
            <a:ahLst/>
            <a:cxnLst/>
            <a:rect r="r" b="b" t="t" l="l"/>
            <a:pathLst>
              <a:path h="3908525" w="5352147">
                <a:moveTo>
                  <a:pt x="0" y="0"/>
                </a:moveTo>
                <a:lnTo>
                  <a:pt x="5352147" y="0"/>
                </a:lnTo>
                <a:lnTo>
                  <a:pt x="5352147" y="3908526"/>
                </a:lnTo>
                <a:lnTo>
                  <a:pt x="0" y="3908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6" t="-1376" r="-996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98859" y="5001012"/>
            <a:ext cx="8801262" cy="4993192"/>
          </a:xfrm>
          <a:custGeom>
            <a:avLst/>
            <a:gdLst/>
            <a:ahLst/>
            <a:cxnLst/>
            <a:rect r="r" b="b" t="t" l="l"/>
            <a:pathLst>
              <a:path h="4993192" w="8801262">
                <a:moveTo>
                  <a:pt x="0" y="0"/>
                </a:moveTo>
                <a:lnTo>
                  <a:pt x="8801262" y="0"/>
                </a:lnTo>
                <a:lnTo>
                  <a:pt x="8801262" y="4993192"/>
                </a:lnTo>
                <a:lnTo>
                  <a:pt x="0" y="4993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86" t="-5264" r="-7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14164">
            <a:off x="13663005" y="-4779575"/>
            <a:ext cx="10287000" cy="102870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352" y="9352"/>
              <a:ext cx="794096" cy="794096"/>
            </a:xfrm>
            <a:custGeom>
              <a:avLst/>
              <a:gdLst/>
              <a:ahLst/>
              <a:cxnLst/>
              <a:rect r="r" b="b" t="t" l="l"/>
              <a:pathLst>
                <a:path h="794096" w="794096">
                  <a:moveTo>
                    <a:pt x="413013" y="6613"/>
                  </a:moveTo>
                  <a:lnTo>
                    <a:pt x="787483" y="381083"/>
                  </a:lnTo>
                  <a:cubicBezTo>
                    <a:pt x="796300" y="389900"/>
                    <a:pt x="796300" y="404196"/>
                    <a:pt x="787483" y="413013"/>
                  </a:cubicBezTo>
                  <a:lnTo>
                    <a:pt x="413013" y="787483"/>
                  </a:lnTo>
                  <a:cubicBezTo>
                    <a:pt x="404196" y="796300"/>
                    <a:pt x="389900" y="796300"/>
                    <a:pt x="381083" y="787483"/>
                  </a:cubicBezTo>
                  <a:lnTo>
                    <a:pt x="6613" y="413013"/>
                  </a:lnTo>
                  <a:cubicBezTo>
                    <a:pt x="-2204" y="404196"/>
                    <a:pt x="-2204" y="389900"/>
                    <a:pt x="6613" y="381083"/>
                  </a:cubicBezTo>
                  <a:lnTo>
                    <a:pt x="381083" y="6613"/>
                  </a:lnTo>
                  <a:cubicBezTo>
                    <a:pt x="389900" y="-2204"/>
                    <a:pt x="404196" y="-2204"/>
                    <a:pt x="413013" y="661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F2127">
                    <a:alpha val="100000"/>
                  </a:srgbClr>
                </a:gs>
                <a:gs pos="50000">
                  <a:srgbClr val="1F2127">
                    <a:alpha val="49500"/>
                  </a:srgbClr>
                </a:gs>
                <a:gs pos="100000">
                  <a:srgbClr val="1F2127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6" id="6"/>
          <p:cNvGraphicFramePr/>
          <p:nvPr/>
        </p:nvGraphicFramePr>
        <p:xfrm>
          <a:off x="1028700" y="4222836"/>
          <a:ext cx="7543800" cy="2514600"/>
        </p:xfrm>
        <a:graphic>
          <a:graphicData uri="http://schemas.openxmlformats.org/presentationml/2006/ole">
            <p:oleObj imgW="9042400" imgH="40132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07378" y="92521"/>
            <a:ext cx="1408932" cy="1488520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9855700" y="2079676"/>
            <a:ext cx="7403600" cy="3371476"/>
          </a:xfrm>
          <a:custGeom>
            <a:avLst/>
            <a:gdLst/>
            <a:ahLst/>
            <a:cxnLst/>
            <a:rect r="r" b="b" t="t" l="l"/>
            <a:pathLst>
              <a:path h="3371476" w="7403600">
                <a:moveTo>
                  <a:pt x="0" y="0"/>
                </a:moveTo>
                <a:lnTo>
                  <a:pt x="7403600" y="0"/>
                </a:lnTo>
                <a:lnTo>
                  <a:pt x="7403600" y="3371476"/>
                </a:lnTo>
                <a:lnTo>
                  <a:pt x="0" y="3371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01" r="0" b="-4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55700" y="5911811"/>
            <a:ext cx="7403600" cy="4206665"/>
          </a:xfrm>
          <a:custGeom>
            <a:avLst/>
            <a:gdLst/>
            <a:ahLst/>
            <a:cxnLst/>
            <a:rect r="r" b="b" t="t" l="l"/>
            <a:pathLst>
              <a:path h="4206665" w="7403600">
                <a:moveTo>
                  <a:pt x="0" y="0"/>
                </a:moveTo>
                <a:lnTo>
                  <a:pt x="7403600" y="0"/>
                </a:lnTo>
                <a:lnTo>
                  <a:pt x="7403600" y="4206665"/>
                </a:lnTo>
                <a:lnTo>
                  <a:pt x="0" y="4206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69" r="0" b="-246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19033" y="344875"/>
            <a:ext cx="6967457" cy="288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9"/>
              </a:lnSpc>
            </a:pPr>
            <a:r>
              <a:rPr lang="en-US" sz="6237" spc="-22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TABULAR-ONLY</a:t>
            </a:r>
          </a:p>
          <a:p>
            <a:pPr algn="ctr">
              <a:lnSpc>
                <a:spcPts val="7609"/>
              </a:lnSpc>
            </a:pPr>
            <a:r>
              <a:rPr lang="en-US" sz="6237" spc="-22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VS </a:t>
            </a:r>
          </a:p>
          <a:p>
            <a:pPr algn="ctr">
              <a:lnSpc>
                <a:spcPts val="7609"/>
              </a:lnSpc>
            </a:pPr>
            <a:r>
              <a:rPr lang="en-US" sz="6237" spc="-22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HYBRID MODEL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0408" y="1756461"/>
            <a:ext cx="556215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XGBoost (feat-eng, tuned) – Feature Importance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85215" y="5572902"/>
            <a:ext cx="4026991" cy="33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  <a:spcBef>
                <a:spcPct val="0"/>
              </a:spcBef>
            </a:pPr>
            <a:r>
              <a:rPr lang="en-US" sz="194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Hybrid XGBoost – Top 15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DAG6WqlCRjs</dc:identifier>
  <dcterms:modified xsi:type="dcterms:W3CDTF">2011-08-01T06:04:30Z</dcterms:modified>
  <cp:revision>1</cp:revision>
  <dc:title>Black &amp; White Modern Minimalist Real Estate Presentation</dc:title>
</cp:coreProperties>
</file>